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25"/>
  </p:notesMasterIdLst>
  <p:sldIdLst>
    <p:sldId id="281" r:id="rId3"/>
    <p:sldId id="363" r:id="rId4"/>
    <p:sldId id="427" r:id="rId5"/>
    <p:sldId id="406" r:id="rId6"/>
    <p:sldId id="371" r:id="rId7"/>
    <p:sldId id="424" r:id="rId8"/>
    <p:sldId id="415" r:id="rId9"/>
    <p:sldId id="412" r:id="rId10"/>
    <p:sldId id="439" r:id="rId11"/>
    <p:sldId id="440" r:id="rId12"/>
    <p:sldId id="365" r:id="rId13"/>
    <p:sldId id="429" r:id="rId14"/>
    <p:sldId id="430" r:id="rId15"/>
    <p:sldId id="431" r:id="rId16"/>
    <p:sldId id="375" r:id="rId17"/>
    <p:sldId id="432" r:id="rId18"/>
    <p:sldId id="434" r:id="rId19"/>
    <p:sldId id="433" r:id="rId20"/>
    <p:sldId id="435" r:id="rId21"/>
    <p:sldId id="436" r:id="rId22"/>
    <p:sldId id="437" r:id="rId23"/>
    <p:sldId id="438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risten M Jeffers" initials="KMJ" lastIdx="2" clrIdx="0"/>
  <p:cmAuthor id="2" name="Kari C Williams" initials="KCW" lastIdx="15" clrIdx="1">
    <p:extLst/>
  </p:cmAuthor>
  <p:cmAuthor id="3" name="Greg D Freedman Ellis" initials="GDFE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375E"/>
    <a:srgbClr val="377BCD"/>
    <a:srgbClr val="72A1DC"/>
    <a:srgbClr val="F1F5F6"/>
    <a:srgbClr val="275C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37" autoAdjust="0"/>
    <p:restoredTop sz="79945" autoAdjust="0"/>
  </p:normalViewPr>
  <p:slideViewPr>
    <p:cSldViewPr snapToGrid="0" snapToObjects="1">
      <p:cViewPr varScale="1">
        <p:scale>
          <a:sx n="100" d="100"/>
          <a:sy n="100" d="100"/>
        </p:scale>
        <p:origin x="192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7CF984-734C-4DC9-8F34-7ADEA6093FC1}" type="datetimeFigureOut">
              <a:rPr lang="en-US" smtClean="0"/>
              <a:t>2/15/18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7DAFBE-DD9E-48DA-B20C-988871704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252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\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DAFBE-DD9E-48DA-B20C-98887170458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24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DAFBE-DD9E-48DA-B20C-98887170458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085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DAFBE-DD9E-48DA-B20C-98887170458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168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DAFBE-DD9E-48DA-B20C-98887170458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94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n-US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931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DAFBE-DD9E-48DA-B20C-98887170458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093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DAFBE-DD9E-48DA-B20C-98887170458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594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PUMS_Wksp2017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230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PUMS_Wksp20171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7090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PUMS_Wksp20172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7090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PUMS_Wksp20172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102256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PUMS_Wksp20172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245815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81EAE-5505-4E43-A449-2919B22A077E}" type="datetimeFigureOut">
              <a:rPr lang="en-US" smtClean="0"/>
              <a:t>2/15/18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B688-D3A9-3C42-B271-4C5387D22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168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81EAE-5505-4E43-A449-2919B22A077E}" type="datetimeFigureOut">
              <a:rPr lang="en-US" smtClean="0"/>
              <a:t>2/15/18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B688-D3A9-3C42-B271-4C5387D22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652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81EAE-5505-4E43-A449-2919B22A077E}" type="datetimeFigureOut">
              <a:rPr lang="en-US" smtClean="0"/>
              <a:t>2/15/18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B688-D3A9-3C42-B271-4C5387D22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8482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81EAE-5505-4E43-A449-2919B22A077E}" type="datetimeFigureOut">
              <a:rPr lang="en-US" smtClean="0"/>
              <a:t>2/15/18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B688-D3A9-3C42-B271-4C5387D22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150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81EAE-5505-4E43-A449-2919B22A077E}" type="datetimeFigureOut">
              <a:rPr lang="en-US" smtClean="0"/>
              <a:t>2/15/18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B688-D3A9-3C42-B271-4C5387D22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485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81EAE-5505-4E43-A449-2919B22A077E}" type="datetimeFigureOut">
              <a:rPr lang="en-US" smtClean="0"/>
              <a:t>2/15/18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B688-D3A9-3C42-B271-4C5387D22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963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PUMS_Wksp2017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5631"/>
            <a:ext cx="8229600" cy="11430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9191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81EAE-5505-4E43-A449-2919B22A077E}" type="datetimeFigureOut">
              <a:rPr lang="en-US" smtClean="0"/>
              <a:t>2/15/18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B688-D3A9-3C42-B271-4C5387D22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809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81EAE-5505-4E43-A449-2919B22A077E}" type="datetimeFigureOut">
              <a:rPr lang="en-US" smtClean="0"/>
              <a:t>2/15/18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B688-D3A9-3C42-B271-4C5387D22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80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81EAE-5505-4E43-A449-2919B22A077E}" type="datetimeFigureOut">
              <a:rPr lang="en-US" smtClean="0"/>
              <a:t>2/15/18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B688-D3A9-3C42-B271-4C5387D22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004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81EAE-5505-4E43-A449-2919B22A077E}" type="datetimeFigureOut">
              <a:rPr lang="en-US" smtClean="0"/>
              <a:t>2/15/18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B688-D3A9-3C42-B271-4C5387D22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1430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981200"/>
            <a:ext cx="8229600" cy="38862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A94549-FD24-4B29-B393-B95B263E317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5644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 userDrawn="1"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Arial"/>
              <a:ea typeface="ＭＳ Ｐゴシック" charset="-128"/>
            </a:endParaRP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152400" y="158750"/>
            <a:ext cx="8832850" cy="6546850"/>
          </a:xfrm>
          <a:prstGeom prst="rect">
            <a:avLst/>
          </a:prstGeom>
          <a:noFill/>
          <a:ln w="9525" cap="flat" cmpd="sng" algn="ctr">
            <a:solidFill>
              <a:srgbClr val="88A44D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prstClr val="black"/>
              </a:solidFill>
              <a:latin typeface="Arial"/>
              <a:ea typeface="ＭＳ Ｐゴシック" charset="-128"/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58312" y="6304452"/>
            <a:ext cx="457200" cy="457200"/>
          </a:xfrm>
          <a:prstGeom prst="ellipse">
            <a:avLst/>
          </a:prstGeom>
          <a:blipFill rotWithShape="1">
            <a:blip r:embed="rId2" cstate="print"/>
            <a:stretch>
              <a:fillRect/>
            </a:stretch>
          </a:blip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46500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PUMS_Wksp2017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6946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81EAE-5505-4E43-A449-2919B22A077E}" type="datetimeFigureOut">
              <a:rPr lang="en-US" smtClean="0"/>
              <a:t>2/15/18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B688-D3A9-3C42-B271-4C5387D22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714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81EAE-5505-4E43-A449-2919B22A077E}" type="datetimeFigureOut">
              <a:rPr lang="en-US" smtClean="0"/>
              <a:t>2/15/18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B688-D3A9-3C42-B271-4C5387D22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1302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81EAE-5505-4E43-A449-2919B22A077E}" type="datetimeFigureOut">
              <a:rPr lang="en-US" smtClean="0"/>
              <a:t>2/15/18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B688-D3A9-3C42-B271-4C5387D22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720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PUMS_Wksp2017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53442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81EAE-5505-4E43-A449-2919B22A077E}" type="datetimeFigureOut">
              <a:rPr lang="en-US" smtClean="0"/>
              <a:t>2/15/18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B688-D3A9-3C42-B271-4C5387D22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5634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81EAE-5505-4E43-A449-2919B22A077E}" type="datetimeFigureOut">
              <a:rPr lang="en-US" smtClean="0"/>
              <a:t>2/15/18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B688-D3A9-3C42-B271-4C5387D22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1686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81EAE-5505-4E43-A449-2919B22A077E}" type="datetimeFigureOut">
              <a:rPr lang="en-US" smtClean="0"/>
              <a:t>2/15/18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B688-D3A9-3C42-B271-4C5387D22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457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81EAE-5505-4E43-A449-2919B22A077E}" type="datetimeFigureOut">
              <a:rPr lang="en-US" smtClean="0"/>
              <a:t>2/15/18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B688-D3A9-3C42-B271-4C5387D22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640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81EAE-5505-4E43-A449-2919B22A077E}" type="datetimeFigureOut">
              <a:rPr lang="en-US" smtClean="0"/>
              <a:t>2/15/18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B688-D3A9-3C42-B271-4C5387D22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806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81EAE-5505-4E43-A449-2919B22A077E}" type="datetimeFigureOut">
              <a:rPr lang="en-US" smtClean="0"/>
              <a:t>2/15/18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B688-D3A9-3C42-B271-4C5387D22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9902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81EAE-5505-4E43-A449-2919B22A077E}" type="datetimeFigureOut">
              <a:rPr lang="en-US" smtClean="0"/>
              <a:t>2/15/18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B688-D3A9-3C42-B271-4C5387D22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77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81EAE-5505-4E43-A449-2919B22A077E}" type="datetimeFigureOut">
              <a:rPr lang="en-US" smtClean="0"/>
              <a:t>2/15/18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B688-D3A9-3C42-B271-4C5387D22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647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PUMS_Wksp20177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7090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PUMS_Wksp2017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7090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PUMS_Wksp20171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7090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PUMS_Wksp20171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7090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PUMS_Wksp20171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7090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PUMS_Wksp201717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7090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181EAE-5505-4E43-A449-2919B22A077E}" type="datetimeFigureOut">
              <a:rPr lang="en-US" smtClean="0"/>
              <a:t>2/15/18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2B688-D3A9-3C42-B271-4C5387D22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37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4" r:id="rId2"/>
    <p:sldLayoutId id="2147483675" r:id="rId3"/>
    <p:sldLayoutId id="2147483682" r:id="rId4"/>
    <p:sldLayoutId id="2147483683" r:id="rId5"/>
    <p:sldLayoutId id="2147483676" r:id="rId6"/>
    <p:sldLayoutId id="2147483680" r:id="rId7"/>
    <p:sldLayoutId id="2147483681" r:id="rId8"/>
    <p:sldLayoutId id="2147483677" r:id="rId9"/>
    <p:sldLayoutId id="2147483678" r:id="rId10"/>
    <p:sldLayoutId id="2147483679" r:id="rId11"/>
    <p:sldLayoutId id="2147483684" r:id="rId12"/>
    <p:sldLayoutId id="2147483649" r:id="rId13"/>
    <p:sldLayoutId id="2147483650" r:id="rId14"/>
    <p:sldLayoutId id="2147483651" r:id="rId15"/>
    <p:sldLayoutId id="2147483652" r:id="rId16"/>
    <p:sldLayoutId id="2147483653" r:id="rId17"/>
    <p:sldLayoutId id="2147483654" r:id="rId18"/>
    <p:sldLayoutId id="2147483655" r:id="rId19"/>
    <p:sldLayoutId id="2147483656" r:id="rId20"/>
    <p:sldLayoutId id="2147483657" r:id="rId21"/>
    <p:sldLayoutId id="2147483658" r:id="rId22"/>
    <p:sldLayoutId id="2147483659" r:id="rId23"/>
    <p:sldLayoutId id="2147483685" r:id="rId24"/>
    <p:sldLayoutId id="2147483686" r:id="rId2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181EAE-5505-4E43-A449-2919B22A077E}" type="datetimeFigureOut">
              <a:rPr lang="en-US" smtClean="0"/>
              <a:t>2/15/18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2B688-D3A9-3C42-B271-4C5387D22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270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flowingdata.com/projects/2015/timeuse-simulation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67721"/>
            <a:ext cx="7772400" cy="1470025"/>
          </a:xfrm>
        </p:spPr>
        <p:txBody>
          <a:bodyPr/>
          <a:lstStyle/>
          <a:p>
            <a:r>
              <a:rPr lang="en-US" dirty="0" err="1"/>
              <a:t>i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pumsr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: IPUMS Data in 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96927"/>
            <a:ext cx="6400800" cy="26316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Twin Cities R User Group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February 15, 2018</a:t>
            </a:r>
          </a:p>
          <a:p>
            <a:br>
              <a:rPr lang="en-US" sz="1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Greg Freedman Ellis</a:t>
            </a:r>
          </a:p>
          <a:p>
            <a:r>
              <a:rPr lang="en-US" sz="1900" dirty="0">
                <a:solidFill>
                  <a:schemeClr val="bg1">
                    <a:lumMod val="75000"/>
                  </a:schemeClr>
                </a:solidFill>
              </a:rPr>
              <a:t>@gregfreedman</a:t>
            </a:r>
          </a:p>
          <a:p>
            <a:r>
              <a:rPr lang="en-US" sz="1900" dirty="0">
                <a:solidFill>
                  <a:schemeClr val="bg1">
                    <a:lumMod val="75000"/>
                  </a:schemeClr>
                </a:solidFill>
              </a:rPr>
              <a:t>      gergness</a:t>
            </a:r>
          </a:p>
          <a:p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79F96D-2408-EA40-8926-D7571792937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4037239" y="5171120"/>
            <a:ext cx="237898" cy="23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717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60BF7-9397-BD43-8BDF-862CED263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Colombia: Adolescent Birth Rate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98C285C-DEAE-7147-998E-7A792A8B4524}"/>
              </a:ext>
            </a:extLst>
          </p:cNvPr>
          <p:cNvSpPr txBox="1">
            <a:spLocks/>
          </p:cNvSpPr>
          <p:nvPr/>
        </p:nvSpPr>
        <p:spPr>
          <a:xfrm>
            <a:off x="0" y="6401433"/>
            <a:ext cx="8229600" cy="3810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Georgia"/>
              <a:buNone/>
              <a:defRPr/>
            </a:pPr>
            <a:r>
              <a:rPr lang="en-US" sz="1000" dirty="0"/>
              <a:t>Source: Cuesta and </a:t>
            </a:r>
            <a:r>
              <a:rPr lang="en-US" sz="1000" dirty="0" err="1"/>
              <a:t>Lovatón</a:t>
            </a:r>
            <a:r>
              <a:rPr lang="en-US" sz="1000" dirty="0"/>
              <a:t> (2014) 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Georgia"/>
              <a:buNone/>
              <a:defRPr/>
            </a:pPr>
            <a:r>
              <a:rPr lang="en-US" sz="1000" dirty="0"/>
              <a:t>Data Source: IPUMS-International, Minnesota Population Center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6C3154CB-F421-8041-880F-425D1315C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8188" y="1552575"/>
            <a:ext cx="1447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Census 1993</a:t>
            </a: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68BAE8BD-E963-4B4D-AB25-4668DBEA93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7738" y="1557338"/>
            <a:ext cx="1447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alibri" panose="020F0502020204030204" pitchFamily="34" charset="0"/>
              </a:rPr>
              <a:t>Census 2005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1AF54A2-279D-0D47-954E-37E0A1F77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3" r="3215" b="10429"/>
          <a:stretch>
            <a:fillRect/>
          </a:stretch>
        </p:blipFill>
        <p:spPr bwMode="auto">
          <a:xfrm>
            <a:off x="982663" y="1920875"/>
            <a:ext cx="3413125" cy="387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088271D9-2BF1-6B45-A6AA-FE1BCBAE9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5" r="3088" b="10307"/>
          <a:stretch>
            <a:fillRect/>
          </a:stretch>
        </p:blipFill>
        <p:spPr bwMode="auto">
          <a:xfrm>
            <a:off x="4965700" y="1920875"/>
            <a:ext cx="3487738" cy="387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6697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extBox 3"/>
          <p:cNvSpPr txBox="1">
            <a:spLocks noChangeArrowheads="1"/>
          </p:cNvSpPr>
          <p:nvPr/>
        </p:nvSpPr>
        <p:spPr bwMode="auto">
          <a:xfrm>
            <a:off x="609600" y="175260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15929"/>
            <a:ext cx="9141431" cy="1143000"/>
          </a:xfrm>
        </p:spPr>
        <p:txBody>
          <a:bodyPr>
            <a:normAutofit/>
          </a:bodyPr>
          <a:lstStyle/>
          <a:p>
            <a:r>
              <a:rPr lang="en-US" dirty="0"/>
              <a:t>A Day in the Life of Americans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4AC84B6-98D2-8248-8CCD-4620A088ED7A}"/>
              </a:ext>
            </a:extLst>
          </p:cNvPr>
          <p:cNvSpPr txBox="1">
            <a:spLocks/>
          </p:cNvSpPr>
          <p:nvPr/>
        </p:nvSpPr>
        <p:spPr>
          <a:xfrm>
            <a:off x="0" y="6428946"/>
            <a:ext cx="8229600" cy="3810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Georgia"/>
              <a:buNone/>
              <a:defRPr/>
            </a:pPr>
            <a:r>
              <a:rPr lang="en-US" sz="1100" dirty="0"/>
              <a:t>Source: Nathan </a:t>
            </a:r>
            <a:r>
              <a:rPr lang="en-US" sz="1100" dirty="0" err="1"/>
              <a:t>Yau</a:t>
            </a:r>
            <a:r>
              <a:rPr lang="en-US" sz="1100" dirty="0"/>
              <a:t> of Flowing Data</a:t>
            </a:r>
          </a:p>
          <a:p>
            <a:pPr marL="0" indent="0" fontAlgn="auto">
              <a:spcAft>
                <a:spcPts val="0"/>
              </a:spcAft>
              <a:buClr>
                <a:schemeClr val="accent3"/>
              </a:buClr>
              <a:buFont typeface="Georgia"/>
              <a:buNone/>
              <a:defRPr/>
            </a:pPr>
            <a:r>
              <a:rPr lang="en-US" sz="1100" dirty="0">
                <a:hlinkClick r:id="rId3"/>
              </a:rPr>
              <a:t>http://flowingdata.com/projects/2015/timeuse-simulation/</a:t>
            </a:r>
            <a:endParaRPr lang="en-US" sz="11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3" y="1433513"/>
            <a:ext cx="7381875" cy="460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7977827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780" y="1158240"/>
            <a:ext cx="7932420" cy="4815840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Why use IPUMS?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What is available?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How to get the data (into R)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Extract system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Loading data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Wrangling value labels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Combining geographic data</a:t>
            </a:r>
          </a:p>
          <a:p>
            <a:pPr algn="l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066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>
            <a:extLst>
              <a:ext uri="{FF2B5EF4-FFF2-40B4-BE49-F238E27FC236}">
                <a16:creationId xmlns:a16="http://schemas.microsoft.com/office/drawing/2014/main" id="{73475C57-5D11-754D-A6B4-937A1DE0C9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1965960"/>
            <a:ext cx="7908324" cy="2831463"/>
          </a:xfrm>
        </p:spPr>
        <p:txBody>
          <a:bodyPr anchor="t" anchorCtr="0">
            <a:normAutofit/>
          </a:bodyPr>
          <a:lstStyle/>
          <a:p>
            <a:pPr algn="l"/>
            <a:r>
              <a:rPr lang="en-US" sz="2400" dirty="0">
                <a:solidFill>
                  <a:schemeClr val="bg2"/>
                </a:solidFill>
              </a:rPr>
              <a:t>U.S. Census and American Community Survey microdata from 1850 to the present.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A6675727-10FA-874F-B7B8-2D52CB899B7F}"/>
              </a:ext>
            </a:extLst>
          </p:cNvPr>
          <p:cNvSpPr txBox="1">
            <a:spLocks/>
          </p:cNvSpPr>
          <p:nvPr/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(US census data, provides basic information on lots of people)</a:t>
            </a:r>
          </a:p>
        </p:txBody>
      </p:sp>
      <p:pic>
        <p:nvPicPr>
          <p:cNvPr id="2050" name="Picture 2" descr="https://usa.ipums.org/usa/_img/logoUS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35" y="570412"/>
            <a:ext cx="3892378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430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>
            <a:extLst>
              <a:ext uri="{FF2B5EF4-FFF2-40B4-BE49-F238E27FC236}">
                <a16:creationId xmlns:a16="http://schemas.microsoft.com/office/drawing/2014/main" id="{73475C57-5D11-754D-A6B4-937A1DE0C9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195" y="1965960"/>
            <a:ext cx="7908324" cy="2831463"/>
          </a:xfrm>
        </p:spPr>
        <p:txBody>
          <a:bodyPr anchor="t" anchorCtr="0">
            <a:normAutofit/>
          </a:bodyPr>
          <a:lstStyle/>
          <a:p>
            <a:pPr algn="l"/>
            <a:r>
              <a:rPr lang="en-US" sz="2400" dirty="0">
                <a:solidFill>
                  <a:schemeClr val="bg2"/>
                </a:solidFill>
              </a:rPr>
              <a:t>Current Population Survey microdata including basic monthly surveys and supplements from 1962 to the present.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A6675727-10FA-874F-B7B8-2D52CB899B7F}"/>
              </a:ext>
            </a:extLst>
          </p:cNvPr>
          <p:cNvSpPr txBox="1">
            <a:spLocks/>
          </p:cNvSpPr>
          <p:nvPr/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(US again, fewer people but more details, plus longitudinal component)</a:t>
            </a:r>
          </a:p>
        </p:txBody>
      </p:sp>
      <p:pic>
        <p:nvPicPr>
          <p:cNvPr id="4098" name="Picture 2" descr="https://assets.ipums.org/_img/logo-C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08" y="566928"/>
            <a:ext cx="3892378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248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>
            <a:extLst>
              <a:ext uri="{FF2B5EF4-FFF2-40B4-BE49-F238E27FC236}">
                <a16:creationId xmlns:a16="http://schemas.microsoft.com/office/drawing/2014/main" id="{73475C57-5D11-754D-A6B4-937A1DE0C9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195" y="1965960"/>
            <a:ext cx="7908324" cy="2831463"/>
          </a:xfrm>
        </p:spPr>
        <p:txBody>
          <a:bodyPr anchor="t" anchorCtr="0">
            <a:normAutofit/>
          </a:bodyPr>
          <a:lstStyle/>
          <a:p>
            <a:pPr algn="l"/>
            <a:r>
              <a:rPr lang="en-US" sz="2400" dirty="0">
                <a:solidFill>
                  <a:schemeClr val="bg2"/>
                </a:solidFill>
              </a:rPr>
              <a:t>Census microdata covering 82 countries from 1960 to the present and historic microdata from the 19th and early 20th centuries for 8 countries.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A6675727-10FA-874F-B7B8-2D52CB899B7F}"/>
              </a:ext>
            </a:extLst>
          </p:cNvPr>
          <p:cNvSpPr txBox="1">
            <a:spLocks/>
          </p:cNvSpPr>
          <p:nvPr/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(Basic information for lots of people from many countries)</a:t>
            </a:r>
          </a:p>
        </p:txBody>
      </p:sp>
      <p:pic>
        <p:nvPicPr>
          <p:cNvPr id="5122" name="Picture 2" descr="https://international.ipums.org/international/img/logoIPUMS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08" y="566928"/>
            <a:ext cx="5345533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772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>
            <a:extLst>
              <a:ext uri="{FF2B5EF4-FFF2-40B4-BE49-F238E27FC236}">
                <a16:creationId xmlns:a16="http://schemas.microsoft.com/office/drawing/2014/main" id="{73475C57-5D11-754D-A6B4-937A1DE0C9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195" y="1965960"/>
            <a:ext cx="7908324" cy="2831463"/>
          </a:xfrm>
        </p:spPr>
        <p:txBody>
          <a:bodyPr anchor="t" anchorCtr="0">
            <a:normAutofit/>
          </a:bodyPr>
          <a:lstStyle/>
          <a:p>
            <a:pPr algn="l"/>
            <a:r>
              <a:rPr lang="en-US" sz="2400" dirty="0">
                <a:solidFill>
                  <a:schemeClr val="bg2"/>
                </a:solidFill>
              </a:rPr>
              <a:t>Demographic and Health Surveys integrated for analysis across time and space from the 1980s to the present.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A6675727-10FA-874F-B7B8-2D52CB899B7F}"/>
              </a:ext>
            </a:extLst>
          </p:cNvPr>
          <p:cNvSpPr txBox="1">
            <a:spLocks/>
          </p:cNvSpPr>
          <p:nvPr/>
        </p:nvSpPr>
        <p:spPr>
          <a:xfrm>
            <a:off x="806107" y="3886200"/>
            <a:ext cx="7556500" cy="1752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(Health survey, usually in countries without infrastructure for a complete census. Focus on maternal and child health)</a:t>
            </a:r>
          </a:p>
        </p:txBody>
      </p:sp>
      <p:pic>
        <p:nvPicPr>
          <p:cNvPr id="6146" name="Picture 2" descr="https://www.idhsdata.org/idhs/_img/logoDH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08" y="566928"/>
            <a:ext cx="3892378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561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>
            <a:extLst>
              <a:ext uri="{FF2B5EF4-FFF2-40B4-BE49-F238E27FC236}">
                <a16:creationId xmlns:a16="http://schemas.microsoft.com/office/drawing/2014/main" id="{73475C57-5D11-754D-A6B4-937A1DE0C9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195" y="1965960"/>
            <a:ext cx="7908324" cy="2831463"/>
          </a:xfrm>
        </p:spPr>
        <p:txBody>
          <a:bodyPr anchor="t" anchorCtr="0">
            <a:normAutofit/>
          </a:bodyPr>
          <a:lstStyle/>
          <a:p>
            <a:pPr algn="l"/>
            <a:r>
              <a:rPr lang="en-US" sz="2400" dirty="0">
                <a:solidFill>
                  <a:schemeClr val="bg2"/>
                </a:solidFill>
              </a:rPr>
              <a:t>Health survey data from the National Health Interview Survey from the 1960s to the present and the Medical Expenditure Panel Survey from 1996.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A6675727-10FA-874F-B7B8-2D52CB899B7F}"/>
              </a:ext>
            </a:extLst>
          </p:cNvPr>
          <p:cNvSpPr txBox="1">
            <a:spLocks/>
          </p:cNvSpPr>
          <p:nvPr/>
        </p:nvSpPr>
        <p:spPr>
          <a:xfrm>
            <a:off x="806107" y="3886200"/>
            <a:ext cx="7556500" cy="1752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(Large health survey in the US, plus a component recently added to IPUMS on the cost of healthcare)</a:t>
            </a:r>
          </a:p>
        </p:txBody>
      </p:sp>
      <p:pic>
        <p:nvPicPr>
          <p:cNvPr id="7170" name="Picture 2" descr="https://www.ipums.org/_img/logoME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08" y="566928"/>
            <a:ext cx="5530582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831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>
            <a:extLst>
              <a:ext uri="{FF2B5EF4-FFF2-40B4-BE49-F238E27FC236}">
                <a16:creationId xmlns:a16="http://schemas.microsoft.com/office/drawing/2014/main" id="{73475C57-5D11-754D-A6B4-937A1DE0C9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195" y="1965960"/>
            <a:ext cx="7908324" cy="2831463"/>
          </a:xfrm>
        </p:spPr>
        <p:txBody>
          <a:bodyPr anchor="t" anchorCtr="0">
            <a:normAutofit/>
          </a:bodyPr>
          <a:lstStyle/>
          <a:p>
            <a:pPr algn="l"/>
            <a:r>
              <a:rPr lang="en-US" sz="2400" dirty="0">
                <a:solidFill>
                  <a:schemeClr val="bg2"/>
                </a:solidFill>
              </a:rPr>
              <a:t>Historical and contemporary time use data from 1965 to the present.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A6675727-10FA-874F-B7B8-2D52CB899B7F}"/>
              </a:ext>
            </a:extLst>
          </p:cNvPr>
          <p:cNvSpPr txBox="1">
            <a:spLocks/>
          </p:cNvSpPr>
          <p:nvPr/>
        </p:nvSpPr>
        <p:spPr>
          <a:xfrm>
            <a:off x="990600" y="3886200"/>
            <a:ext cx="7315200" cy="1752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(Extensive time diary data for respondents in the US and 7 other countries)</a:t>
            </a:r>
          </a:p>
        </p:txBody>
      </p:sp>
      <p:pic>
        <p:nvPicPr>
          <p:cNvPr id="1026" name="Picture 2" descr="https://www.ipums.org/_img/logoTimeU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08" y="566928"/>
            <a:ext cx="3858888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393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>
            <a:extLst>
              <a:ext uri="{FF2B5EF4-FFF2-40B4-BE49-F238E27FC236}">
                <a16:creationId xmlns:a16="http://schemas.microsoft.com/office/drawing/2014/main" id="{73475C57-5D11-754D-A6B4-937A1DE0C9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195" y="1965960"/>
            <a:ext cx="7908324" cy="2831463"/>
          </a:xfrm>
        </p:spPr>
        <p:txBody>
          <a:bodyPr anchor="t" anchorCtr="0">
            <a:normAutofit/>
          </a:bodyPr>
          <a:lstStyle/>
          <a:p>
            <a:pPr algn="l"/>
            <a:r>
              <a:rPr lang="en-US" sz="2400" dirty="0">
                <a:solidFill>
                  <a:schemeClr val="bg2"/>
                </a:solidFill>
              </a:rPr>
              <a:t>Survey data on the science and engineering workforce in the U.S. from 1993 to the present.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A6675727-10FA-874F-B7B8-2D52CB899B7F}"/>
              </a:ext>
            </a:extLst>
          </p:cNvPr>
          <p:cNvSpPr txBox="1">
            <a:spLocks/>
          </p:cNvSpPr>
          <p:nvPr/>
        </p:nvSpPr>
        <p:spPr>
          <a:xfrm>
            <a:off x="990600" y="3886200"/>
            <a:ext cx="7315200" cy="1752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(Survey that tracks graduates of STEM programs in US universities)</a:t>
            </a:r>
          </a:p>
        </p:txBody>
      </p:sp>
      <p:pic>
        <p:nvPicPr>
          <p:cNvPr id="2050" name="Picture 2" descr="https://highered.ipums.org/highered/_img/logoHighe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08" y="566928"/>
            <a:ext cx="399881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640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780" y="1158240"/>
            <a:ext cx="7932420" cy="4815840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Why use IPUMS?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What is available?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How to get the data (into R)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Extract system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Loading data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Wrangling value labels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Combining geographic data</a:t>
            </a:r>
          </a:p>
          <a:p>
            <a:pPr algn="l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316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>
            <a:extLst>
              <a:ext uri="{FF2B5EF4-FFF2-40B4-BE49-F238E27FC236}">
                <a16:creationId xmlns:a16="http://schemas.microsoft.com/office/drawing/2014/main" id="{73475C57-5D11-754D-A6B4-937A1DE0C9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195" y="1965960"/>
            <a:ext cx="7908324" cy="2831463"/>
          </a:xfrm>
        </p:spPr>
        <p:txBody>
          <a:bodyPr anchor="t" anchorCtr="0">
            <a:normAutofit/>
          </a:bodyPr>
          <a:lstStyle/>
          <a:p>
            <a:pPr algn="l"/>
            <a:r>
              <a:rPr lang="en-US" sz="2400" dirty="0">
                <a:solidFill>
                  <a:schemeClr val="bg2"/>
                </a:solidFill>
              </a:rPr>
              <a:t>Tabular U.S. Census data and GIS boundary files from 1790 to the present.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A6675727-10FA-874F-B7B8-2D52CB899B7F}"/>
              </a:ext>
            </a:extLst>
          </p:cNvPr>
          <p:cNvSpPr txBox="1">
            <a:spLocks/>
          </p:cNvSpPr>
          <p:nvPr/>
        </p:nvSpPr>
        <p:spPr>
          <a:xfrm>
            <a:off x="990600" y="3886200"/>
            <a:ext cx="7315200" cy="1752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(Summaries of US census data which can provide more geographic detail without compromising anonymity)</a:t>
            </a:r>
          </a:p>
        </p:txBody>
      </p:sp>
      <p:pic>
        <p:nvPicPr>
          <p:cNvPr id="3074" name="Picture 2" descr="https://www.nhgis.org/sites/www.nhgis.org/themes/ipumsnhgis/images/logoNHGI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31" y="566928"/>
            <a:ext cx="3866252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483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>
            <a:extLst>
              <a:ext uri="{FF2B5EF4-FFF2-40B4-BE49-F238E27FC236}">
                <a16:creationId xmlns:a16="http://schemas.microsoft.com/office/drawing/2014/main" id="{73475C57-5D11-754D-A6B4-937A1DE0C9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195" y="1965960"/>
            <a:ext cx="7908324" cy="2831463"/>
          </a:xfrm>
        </p:spPr>
        <p:txBody>
          <a:bodyPr anchor="t" anchorCtr="0">
            <a:normAutofit/>
          </a:bodyPr>
          <a:lstStyle/>
          <a:p>
            <a:pPr algn="l"/>
            <a:r>
              <a:rPr lang="en-US" sz="2400" dirty="0">
                <a:solidFill>
                  <a:schemeClr val="bg2"/>
                </a:solidFill>
              </a:rPr>
              <a:t>Integrated data on population and the environment from 1960 to the present.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A6675727-10FA-874F-B7B8-2D52CB899B7F}"/>
              </a:ext>
            </a:extLst>
          </p:cNvPr>
          <p:cNvSpPr txBox="1">
            <a:spLocks/>
          </p:cNvSpPr>
          <p:nvPr/>
        </p:nvSpPr>
        <p:spPr>
          <a:xfrm>
            <a:off x="990600" y="3886200"/>
            <a:ext cx="7315200" cy="1752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(Tools for creating summaries of international census data and connecting to geographic data)</a:t>
            </a:r>
          </a:p>
        </p:txBody>
      </p:sp>
      <p:pic>
        <p:nvPicPr>
          <p:cNvPr id="1026" name="Picture 2" descr="https://www.terrapop.org/sites/www.terrapop.org/themes/ipumsterra/images/logoTerr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08" y="566928"/>
            <a:ext cx="3866252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664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780" y="1158240"/>
            <a:ext cx="7932420" cy="4815840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Why use IPUMS?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What is available?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How to get the data (into R)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Extract system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Loading data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Wrangling value labels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Combining geographic data</a:t>
            </a:r>
          </a:p>
          <a:p>
            <a:pPr algn="l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951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780" y="1158240"/>
            <a:ext cx="7932420" cy="4815840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Why use IPUMS?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What is available?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How to get the data (into R)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Extract system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Loading data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Wrangling value labels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Combining geographic data</a:t>
            </a:r>
          </a:p>
          <a:p>
            <a:pPr algn="l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919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IPUMS?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 &amp; International census and survey data 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Consistent documentation and standardized data allow for easier comparisons and analyses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Available free of charge</a:t>
            </a:r>
          </a:p>
        </p:txBody>
      </p:sp>
    </p:spTree>
    <p:extLst>
      <p:ext uri="{BB962C8B-B14F-4D97-AF65-F5344CB8AC3E}">
        <p14:creationId xmlns:p14="http://schemas.microsoft.com/office/powerpoint/2010/main" val="3586944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Calibri" charset="0"/>
              </a:rPr>
              <a:t>Why people use IPUMS data 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457200" y="1645920"/>
            <a:ext cx="8229600" cy="4525963"/>
          </a:xfrm>
        </p:spPr>
        <p:txBody>
          <a:bodyPr>
            <a:normAutofit/>
          </a:bodyPr>
          <a:lstStyle/>
          <a:p>
            <a:pPr>
              <a:spcBef>
                <a:spcPts val="1963"/>
              </a:spcBef>
            </a:pPr>
            <a:r>
              <a:rPr lang="en-US" sz="3200" dirty="0">
                <a:latin typeface="Calibri" charset="0"/>
              </a:rPr>
              <a:t>Harmonization and data enhancements</a:t>
            </a:r>
          </a:p>
          <a:p>
            <a:pPr>
              <a:spcBef>
                <a:spcPts val="1963"/>
              </a:spcBef>
            </a:pPr>
            <a:r>
              <a:rPr lang="en-US" dirty="0">
                <a:latin typeface="Calibri" charset="0"/>
              </a:rPr>
              <a:t>Comprehensive online documentation</a:t>
            </a:r>
            <a:endParaRPr lang="en-US" sz="3200" dirty="0">
              <a:latin typeface="Calibri" charset="0"/>
            </a:endParaRPr>
          </a:p>
          <a:p>
            <a:pPr>
              <a:spcBef>
                <a:spcPts val="1963"/>
              </a:spcBef>
            </a:pPr>
            <a:r>
              <a:rPr lang="en-US" sz="3200" dirty="0">
                <a:latin typeface="Calibri" charset="0"/>
              </a:rPr>
              <a:t>Create and download custom data extracts</a:t>
            </a:r>
          </a:p>
          <a:p>
            <a:pPr>
              <a:spcBef>
                <a:spcPts val="1963"/>
              </a:spcBef>
            </a:pPr>
            <a:r>
              <a:rPr lang="en-US" sz="3200" dirty="0">
                <a:latin typeface="Calibri" charset="0"/>
              </a:rPr>
              <a:t>Online data analysis tools</a:t>
            </a:r>
          </a:p>
          <a:p>
            <a:pPr>
              <a:spcBef>
                <a:spcPts val="1963"/>
              </a:spcBef>
            </a:pPr>
            <a:r>
              <a:rPr lang="en-US" sz="3200" dirty="0">
                <a:latin typeface="Calibri" charset="0"/>
              </a:rPr>
              <a:t>User support</a:t>
            </a:r>
            <a:endParaRPr lang="en-US" dirty="0">
              <a:latin typeface="Calibri" charset="0"/>
            </a:endParaRPr>
          </a:p>
          <a:p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240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5900057"/>
            <a:ext cx="9144000" cy="957943"/>
          </a:xfrm>
          <a:prstGeom prst="rect">
            <a:avLst/>
          </a:prstGeom>
          <a:solidFill>
            <a:srgbClr val="F1F5F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harmonization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438631"/>
            <a:ext cx="8229600" cy="4687532"/>
          </a:xfrm>
        </p:spPr>
        <p:txBody>
          <a:bodyPr>
            <a:normAutofit/>
          </a:bodyPr>
          <a:lstStyle/>
          <a:p>
            <a:pPr marL="457200" lvl="1" indent="0" algn="ctr">
              <a:buNone/>
            </a:pPr>
            <a:r>
              <a:rPr lang="en-US" sz="2400" b="0" i="1" dirty="0">
                <a:solidFill>
                  <a:schemeClr val="accent1">
                    <a:lumMod val="75000"/>
                  </a:schemeClr>
                </a:solidFill>
              </a:rPr>
              <a:t>Changes to detail in legal marital status in IPUMS NHIS</a:t>
            </a:r>
          </a:p>
        </p:txBody>
      </p:sp>
      <p:sp>
        <p:nvSpPr>
          <p:cNvPr id="5" name="Content Placeholder 5"/>
          <p:cNvSpPr txBox="1">
            <a:spLocks/>
          </p:cNvSpPr>
          <p:nvPr/>
        </p:nvSpPr>
        <p:spPr>
          <a:xfrm>
            <a:off x="5486220" y="2271372"/>
            <a:ext cx="3431800" cy="3036352"/>
          </a:xfrm>
          <a:prstGeom prst="rect">
            <a:avLst/>
          </a:prstGeom>
          <a:solidFill>
            <a:srgbClr val="F1F5F6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/>
              <a:t>B = Not in Universe</a:t>
            </a:r>
          </a:p>
          <a:p>
            <a:pPr marL="0" indent="0">
              <a:buNone/>
            </a:pPr>
            <a:r>
              <a:rPr lang="en-US" sz="2400" dirty="0"/>
              <a:t>1 = Separated</a:t>
            </a:r>
          </a:p>
          <a:p>
            <a:pPr marL="0" indent="0">
              <a:buFont typeface="Arial"/>
              <a:buNone/>
            </a:pPr>
            <a:r>
              <a:rPr lang="en-US" sz="2400" dirty="0"/>
              <a:t>2 = Divorced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17375E"/>
                </a:solidFill>
              </a:rPr>
              <a:t>3 = Married</a:t>
            </a:r>
            <a:endParaRPr lang="en-US" sz="2400" dirty="0"/>
          </a:p>
          <a:p>
            <a:pPr marL="0" indent="0">
              <a:buFont typeface="Arial"/>
              <a:buNone/>
            </a:pPr>
            <a:r>
              <a:rPr lang="en-US" sz="2400" dirty="0"/>
              <a:t>4 = Single/Never Married</a:t>
            </a:r>
          </a:p>
          <a:p>
            <a:pPr marL="0" indent="0">
              <a:buNone/>
            </a:pPr>
            <a:r>
              <a:rPr lang="en-US" sz="2400" dirty="0"/>
              <a:t>5 = Widowed</a:t>
            </a: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5486221" y="1930606"/>
            <a:ext cx="3431799" cy="3382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2004-forward Categories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213633" y="2258232"/>
            <a:ext cx="4279675" cy="4213679"/>
          </a:xfrm>
          <a:prstGeom prst="rect">
            <a:avLst/>
          </a:prstGeom>
          <a:solidFill>
            <a:srgbClr val="F1F5F6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7662" indent="0">
              <a:buFont typeface="Arial"/>
              <a:buNone/>
            </a:pPr>
            <a:r>
              <a:rPr lang="en-US" sz="2400" dirty="0"/>
              <a:t>B = Not in Universe</a:t>
            </a:r>
          </a:p>
          <a:p>
            <a:pPr marL="347662" indent="0">
              <a:buFont typeface="Arial"/>
              <a:buNone/>
            </a:pPr>
            <a:r>
              <a:rPr lang="en-US" sz="2400" dirty="0">
                <a:solidFill>
                  <a:srgbClr val="17375E"/>
                </a:solidFill>
              </a:rPr>
              <a:t>1 = Married – spouse present</a:t>
            </a:r>
          </a:p>
          <a:p>
            <a:pPr marL="347662" indent="0">
              <a:buFont typeface="Arial"/>
              <a:buNone/>
            </a:pPr>
            <a:r>
              <a:rPr lang="en-US" sz="2400" dirty="0">
                <a:solidFill>
                  <a:srgbClr val="17375E"/>
                </a:solidFill>
              </a:rPr>
              <a:t>2 = Married – spouse not in household</a:t>
            </a:r>
          </a:p>
          <a:p>
            <a:pPr marL="347662" indent="0">
              <a:buFont typeface="Arial"/>
              <a:buNone/>
            </a:pPr>
            <a:r>
              <a:rPr lang="en-US" sz="2400" dirty="0">
                <a:solidFill>
                  <a:srgbClr val="17375E"/>
                </a:solidFill>
              </a:rPr>
              <a:t>3 = Married – spouse in household unknown</a:t>
            </a:r>
            <a:endParaRPr lang="en-US" sz="2400" dirty="0"/>
          </a:p>
          <a:p>
            <a:pPr marL="347662" indent="0">
              <a:buFont typeface="Arial"/>
              <a:buNone/>
            </a:pPr>
            <a:r>
              <a:rPr lang="en-US" sz="2400" dirty="0"/>
              <a:t>4 = Widowed</a:t>
            </a:r>
          </a:p>
          <a:p>
            <a:pPr marL="347662" indent="0">
              <a:buFont typeface="Arial"/>
              <a:buNone/>
            </a:pPr>
            <a:r>
              <a:rPr lang="en-US" sz="2400" dirty="0"/>
              <a:t>5 = Divorced</a:t>
            </a:r>
          </a:p>
          <a:p>
            <a:pPr marL="347662" indent="0">
              <a:buFont typeface="Arial"/>
              <a:buNone/>
            </a:pPr>
            <a:r>
              <a:rPr lang="en-US" sz="2400" dirty="0"/>
              <a:t>6 = Separated</a:t>
            </a:r>
          </a:p>
          <a:p>
            <a:pPr marL="347662" indent="0">
              <a:buFont typeface="Arial"/>
              <a:buNone/>
            </a:pPr>
            <a:r>
              <a:rPr lang="en-US" sz="2400" dirty="0"/>
              <a:t>7 = Never Married</a:t>
            </a:r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453121" y="1846526"/>
            <a:ext cx="4040188" cy="3381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b="1" u="sng" dirty="0"/>
              <a:t>Pre-2004 Categories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079531" y="2511972"/>
            <a:ext cx="240668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372303" y="2995449"/>
            <a:ext cx="1113918" cy="6989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046483" y="3594537"/>
            <a:ext cx="1439738" cy="1996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636579" y="3899338"/>
            <a:ext cx="1849641" cy="4788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35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5850221"/>
            <a:ext cx="9144000" cy="957943"/>
          </a:xfrm>
          <a:prstGeom prst="rect">
            <a:avLst/>
          </a:prstGeom>
          <a:solidFill>
            <a:srgbClr val="F1F5F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5671457"/>
            <a:ext cx="9144000" cy="957943"/>
          </a:xfrm>
          <a:prstGeom prst="rect">
            <a:avLst/>
          </a:prstGeom>
          <a:solidFill>
            <a:srgbClr val="F1F5F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harmonization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2835308"/>
            <a:ext cx="3657600" cy="3794092"/>
          </a:xfrm>
          <a:ln>
            <a:solidFill>
              <a:schemeClr val="tx2"/>
            </a:solidFill>
          </a:ln>
        </p:spPr>
        <p:txBody>
          <a:bodyPr>
            <a:normAutofit fontScale="70000" lnSpcReduction="20000"/>
          </a:bodyPr>
          <a:lstStyle/>
          <a:p>
            <a:pPr marL="457200" indent="-457200">
              <a:buNone/>
            </a:pPr>
            <a:r>
              <a:rPr lang="en-US" b="1" dirty="0">
                <a:solidFill>
                  <a:srgbClr val="72A1DC"/>
                </a:solidFill>
              </a:rPr>
              <a:t>0</a:t>
            </a:r>
            <a:r>
              <a:rPr lang="en-US" b="1" dirty="0"/>
              <a:t>0</a:t>
            </a:r>
            <a:r>
              <a:rPr lang="en-US" dirty="0"/>
              <a:t> = Not in Universe</a:t>
            </a:r>
          </a:p>
          <a:p>
            <a:pPr marL="457200" indent="-457200">
              <a:buNone/>
            </a:pPr>
            <a:r>
              <a:rPr lang="en-US" b="1" dirty="0">
                <a:solidFill>
                  <a:srgbClr val="72A1DC"/>
                </a:solidFill>
              </a:rPr>
              <a:t>1</a:t>
            </a:r>
            <a:r>
              <a:rPr lang="en-US" b="1" dirty="0">
                <a:solidFill>
                  <a:srgbClr val="17375E"/>
                </a:solidFill>
              </a:rPr>
              <a:t>0</a:t>
            </a:r>
            <a:r>
              <a:rPr lang="en-US" dirty="0">
                <a:solidFill>
                  <a:srgbClr val="17375E"/>
                </a:solidFill>
              </a:rPr>
              <a:t> = Married</a:t>
            </a:r>
          </a:p>
          <a:p>
            <a:pPr marL="457200" indent="-457200">
              <a:buNone/>
            </a:pPr>
            <a:r>
              <a:rPr lang="en-US" b="1" dirty="0">
                <a:solidFill>
                  <a:srgbClr val="72A1DC"/>
                </a:solidFill>
              </a:rPr>
              <a:t>1</a:t>
            </a:r>
            <a:r>
              <a:rPr lang="en-US" b="1" dirty="0">
                <a:solidFill>
                  <a:srgbClr val="17375E"/>
                </a:solidFill>
              </a:rPr>
              <a:t>1</a:t>
            </a:r>
            <a:r>
              <a:rPr lang="en-US" dirty="0">
                <a:solidFill>
                  <a:srgbClr val="17375E"/>
                </a:solidFill>
              </a:rPr>
              <a:t> = Married – spouse present</a:t>
            </a:r>
          </a:p>
          <a:p>
            <a:pPr marL="457200" indent="-457200">
              <a:buNone/>
            </a:pPr>
            <a:r>
              <a:rPr lang="en-US" b="1" dirty="0">
                <a:solidFill>
                  <a:srgbClr val="72A1DC"/>
                </a:solidFill>
              </a:rPr>
              <a:t>1</a:t>
            </a:r>
            <a:r>
              <a:rPr lang="en-US" b="1" dirty="0">
                <a:solidFill>
                  <a:srgbClr val="17375E"/>
                </a:solidFill>
              </a:rPr>
              <a:t>2</a:t>
            </a:r>
            <a:r>
              <a:rPr lang="en-US" dirty="0">
                <a:solidFill>
                  <a:srgbClr val="17375E"/>
                </a:solidFill>
              </a:rPr>
              <a:t> = Married – spouse not in household</a:t>
            </a:r>
          </a:p>
          <a:p>
            <a:pPr marL="457200" indent="-457200">
              <a:buNone/>
            </a:pPr>
            <a:r>
              <a:rPr lang="en-US" b="1" dirty="0">
                <a:solidFill>
                  <a:srgbClr val="72A1DC"/>
                </a:solidFill>
              </a:rPr>
              <a:t>1</a:t>
            </a:r>
            <a:r>
              <a:rPr lang="en-US" b="1" dirty="0">
                <a:solidFill>
                  <a:srgbClr val="17375E"/>
                </a:solidFill>
              </a:rPr>
              <a:t>3</a:t>
            </a:r>
            <a:r>
              <a:rPr lang="en-US" dirty="0">
                <a:solidFill>
                  <a:srgbClr val="17375E"/>
                </a:solidFill>
              </a:rPr>
              <a:t> = Married – spouse in household unknown</a:t>
            </a:r>
            <a:endParaRPr lang="en-US" dirty="0"/>
          </a:p>
          <a:p>
            <a:pPr marL="457200" indent="-457200">
              <a:buNone/>
            </a:pPr>
            <a:r>
              <a:rPr lang="en-US" b="1" dirty="0">
                <a:solidFill>
                  <a:srgbClr val="72A1DC"/>
                </a:solidFill>
              </a:rPr>
              <a:t>2</a:t>
            </a:r>
            <a:r>
              <a:rPr lang="en-US" b="1" dirty="0"/>
              <a:t>0</a:t>
            </a:r>
            <a:r>
              <a:rPr lang="en-US" dirty="0"/>
              <a:t> = Widowed</a:t>
            </a:r>
          </a:p>
          <a:p>
            <a:pPr marL="457200" indent="-457200">
              <a:buNone/>
            </a:pPr>
            <a:r>
              <a:rPr lang="en-US" b="1" dirty="0">
                <a:solidFill>
                  <a:srgbClr val="72A1DC"/>
                </a:solidFill>
              </a:rPr>
              <a:t>3</a:t>
            </a:r>
            <a:r>
              <a:rPr lang="en-US" b="1" dirty="0"/>
              <a:t>0</a:t>
            </a:r>
            <a:r>
              <a:rPr lang="en-US" dirty="0"/>
              <a:t> = Divorced</a:t>
            </a:r>
          </a:p>
          <a:p>
            <a:pPr marL="457200" indent="-457200">
              <a:buNone/>
            </a:pPr>
            <a:r>
              <a:rPr lang="en-US" b="1" dirty="0">
                <a:solidFill>
                  <a:srgbClr val="72A1DC"/>
                </a:solidFill>
              </a:rPr>
              <a:t>4</a:t>
            </a:r>
            <a:r>
              <a:rPr lang="en-US" b="1" dirty="0"/>
              <a:t>0</a:t>
            </a:r>
            <a:r>
              <a:rPr lang="en-US" dirty="0"/>
              <a:t> = Separated</a:t>
            </a:r>
          </a:p>
          <a:p>
            <a:pPr marL="457200" indent="-457200">
              <a:buNone/>
            </a:pPr>
            <a:r>
              <a:rPr lang="en-US" b="1" dirty="0">
                <a:solidFill>
                  <a:srgbClr val="72A1DC"/>
                </a:solidFill>
              </a:rPr>
              <a:t>5</a:t>
            </a:r>
            <a:r>
              <a:rPr lang="en-US" b="1" dirty="0"/>
              <a:t>0</a:t>
            </a:r>
            <a:r>
              <a:rPr lang="en-US" dirty="0"/>
              <a:t> = Never Married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3378" y="1417638"/>
            <a:ext cx="8688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accent1">
                    <a:lumMod val="75000"/>
                  </a:schemeClr>
                </a:solidFill>
              </a:rPr>
              <a:t>Harmonization creates comparability between codes in pre-2004 and </a:t>
            </a:r>
          </a:p>
          <a:p>
            <a:pPr algn="ctr"/>
            <a:r>
              <a:rPr lang="en-US" sz="2000" i="1" dirty="0">
                <a:solidFill>
                  <a:schemeClr val="accent1">
                    <a:lumMod val="75000"/>
                  </a:schemeClr>
                </a:solidFill>
              </a:rPr>
              <a:t>2004-forward without losing detail from earlier years.</a:t>
            </a:r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5029200" y="2460638"/>
            <a:ext cx="3670476" cy="32262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/>
              <a:t>Harmonized Codes</a:t>
            </a:r>
          </a:p>
        </p:txBody>
      </p:sp>
      <p:sp>
        <p:nvSpPr>
          <p:cNvPr id="12" name="Content Placeholder 3"/>
          <p:cNvSpPr txBox="1">
            <a:spLocks/>
          </p:cNvSpPr>
          <p:nvPr/>
        </p:nvSpPr>
        <p:spPr>
          <a:xfrm>
            <a:off x="279779" y="2705046"/>
            <a:ext cx="4292221" cy="362414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01638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>
                <a:solidFill>
                  <a:srgbClr val="72A1DC"/>
                </a:solidFill>
              </a:rPr>
              <a:t>first digit </a:t>
            </a:r>
            <a:r>
              <a:rPr lang="en-US" dirty="0"/>
              <a:t>of the code is consistent across all years</a:t>
            </a:r>
            <a:br>
              <a:rPr lang="en-US" dirty="0"/>
            </a:br>
            <a:endParaRPr lang="en-US" dirty="0"/>
          </a:p>
          <a:p>
            <a:pPr marL="457200" lvl="1" indent="-401638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>
                <a:solidFill>
                  <a:srgbClr val="17375E"/>
                </a:solidFill>
              </a:rPr>
              <a:t>second digit </a:t>
            </a:r>
            <a:r>
              <a:rPr lang="en-US" dirty="0"/>
              <a:t>of the code contains detail specific to pre-2004 data</a:t>
            </a:r>
          </a:p>
        </p:txBody>
      </p:sp>
    </p:spTree>
    <p:extLst>
      <p:ext uri="{BB962C8B-B14F-4D97-AF65-F5344CB8AC3E}">
        <p14:creationId xmlns:p14="http://schemas.microsoft.com/office/powerpoint/2010/main" val="3359623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dirty="0">
                <a:latin typeface="Calibri" charset="0"/>
              </a:rPr>
              <a:t>Additional Enhancements</a:t>
            </a:r>
            <a:endParaRPr lang="en-US" dirty="0">
              <a:latin typeface="Arial" charset="0"/>
            </a:endParaRPr>
          </a:p>
        </p:txBody>
      </p:sp>
      <p:sp>
        <p:nvSpPr>
          <p:cNvPr id="1034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457200">
              <a:lnSpc>
                <a:spcPct val="90000"/>
              </a:lnSpc>
              <a:spcBef>
                <a:spcPts val="600"/>
              </a:spcBef>
              <a:spcAft>
                <a:spcPts val="1800"/>
              </a:spcAft>
            </a:pPr>
            <a:r>
              <a:rPr lang="en-US" sz="3400" dirty="0">
                <a:latin typeface="Calibri" charset="0"/>
              </a:rPr>
              <a:t>Interactive variable exploration</a:t>
            </a:r>
          </a:p>
          <a:p>
            <a:pPr marL="514350" indent="-457200">
              <a:lnSpc>
                <a:spcPct val="90000"/>
              </a:lnSpc>
              <a:spcBef>
                <a:spcPts val="600"/>
              </a:spcBef>
              <a:spcAft>
                <a:spcPts val="1800"/>
              </a:spcAft>
            </a:pPr>
            <a:r>
              <a:rPr lang="en-US" sz="3400" dirty="0">
                <a:latin typeface="Calibri" charset="0"/>
              </a:rPr>
              <a:t>Harmonized geography</a:t>
            </a:r>
          </a:p>
          <a:p>
            <a:pPr marL="514350" indent="-457200">
              <a:lnSpc>
                <a:spcPct val="90000"/>
              </a:lnSpc>
              <a:spcBef>
                <a:spcPts val="600"/>
              </a:spcBef>
              <a:spcAft>
                <a:spcPts val="1800"/>
              </a:spcAft>
            </a:pPr>
            <a:r>
              <a:rPr lang="en-US" sz="3400" dirty="0">
                <a:latin typeface="Calibri" charset="0"/>
              </a:rPr>
              <a:t>Consistent industry and occupation coding schemes</a:t>
            </a:r>
          </a:p>
          <a:p>
            <a:pPr marL="514350" indent="-457200">
              <a:lnSpc>
                <a:spcPct val="90000"/>
              </a:lnSpc>
              <a:spcBef>
                <a:spcPts val="600"/>
              </a:spcBef>
              <a:spcAft>
                <a:spcPts val="1800"/>
              </a:spcAft>
            </a:pPr>
            <a:r>
              <a:rPr lang="en-US" sz="3400" dirty="0">
                <a:latin typeface="Calibri" charset="0"/>
              </a:rPr>
              <a:t>Constructed family interrelationship variables</a:t>
            </a:r>
          </a:p>
        </p:txBody>
      </p:sp>
    </p:spTree>
    <p:extLst>
      <p:ext uri="{BB962C8B-B14F-4D97-AF65-F5344CB8AC3E}">
        <p14:creationId xmlns:p14="http://schemas.microsoft.com/office/powerpoint/2010/main" val="2920573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DFD3E-D2D6-814E-831A-49E9FA8F1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API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0FC98-7970-A549-A84A-6C4168E83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tidycensus</a:t>
            </a:r>
            <a:r>
              <a:rPr lang="en-US" dirty="0"/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cancensus</a:t>
            </a:r>
            <a:r>
              <a:rPr lang="en-US" dirty="0"/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acs</a:t>
            </a:r>
            <a:r>
              <a:rPr lang="en-US" dirty="0"/>
              <a:t> and others have all shown how great API access to this kind of data would be for R users</a:t>
            </a:r>
          </a:p>
          <a:p>
            <a:endParaRPr lang="en-US" dirty="0"/>
          </a:p>
          <a:p>
            <a:r>
              <a:rPr lang="en-US" dirty="0"/>
              <a:t>Unfortunately no API yet…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But, we’re working on it! If interested in providing feedback let me know (gfellis@umn.edu)</a:t>
            </a:r>
          </a:p>
        </p:txBody>
      </p:sp>
    </p:spTree>
    <p:extLst>
      <p:ext uri="{BB962C8B-B14F-4D97-AF65-F5344CB8AC3E}">
        <p14:creationId xmlns:p14="http://schemas.microsoft.com/office/powerpoint/2010/main" val="502475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12919</TotalTime>
  <Words>742</Words>
  <Application>Microsoft Macintosh PowerPoint</Application>
  <PresentationFormat>On-screen Show (4:3)</PresentationFormat>
  <Paragraphs>121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ＭＳ Ｐゴシック</vt:lpstr>
      <vt:lpstr>ＭＳ Ｐゴシック</vt:lpstr>
      <vt:lpstr>Arial</vt:lpstr>
      <vt:lpstr>Calibri</vt:lpstr>
      <vt:lpstr>Consolas</vt:lpstr>
      <vt:lpstr>Georgia</vt:lpstr>
      <vt:lpstr>Wingdings</vt:lpstr>
      <vt:lpstr>Office Theme</vt:lpstr>
      <vt:lpstr>1_Office Theme</vt:lpstr>
      <vt:lpstr>ipumsr: IPUMS Data in R</vt:lpstr>
      <vt:lpstr>PowerPoint Presentation</vt:lpstr>
      <vt:lpstr>PowerPoint Presentation</vt:lpstr>
      <vt:lpstr>What is IPUMS?</vt:lpstr>
      <vt:lpstr>Why people use IPUMS data </vt:lpstr>
      <vt:lpstr>Example of harmonization</vt:lpstr>
      <vt:lpstr>Example of harmonization (cont.)</vt:lpstr>
      <vt:lpstr>Additional Enhancements</vt:lpstr>
      <vt:lpstr>API Access</vt:lpstr>
      <vt:lpstr>Colombia: Adolescent Birth Rate</vt:lpstr>
      <vt:lpstr>A Day in the Life of Americans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Default</dc:creator>
  <cp:lastModifiedBy>Microsoft Office User</cp:lastModifiedBy>
  <cp:revision>351</cp:revision>
  <dcterms:created xsi:type="dcterms:W3CDTF">2017-04-25T17:58:38Z</dcterms:created>
  <dcterms:modified xsi:type="dcterms:W3CDTF">2018-02-15T23:08:07Z</dcterms:modified>
</cp:coreProperties>
</file>